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8" r:id="rId10"/>
    <p:sldId id="271" r:id="rId11"/>
    <p:sldId id="272" r:id="rId12"/>
    <p:sldId id="273" r:id="rId13"/>
    <p:sldId id="274" r:id="rId14"/>
    <p:sldId id="275" r:id="rId15"/>
    <p:sldId id="277" r:id="rId16"/>
    <p:sldId id="278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408D-61CC-B572-8EBA-53E902FAB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5652A-7F94-9692-9FD1-395283860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412D3-D110-FD81-E307-1A4E062B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118F3-A778-67BF-823D-63D233FF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826E2-4451-6D0E-6AE9-7BAD2B6A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400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EEF6-5501-BA6E-F383-234B04D0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84179-29D9-84A1-49FE-96B424AF6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ED17-3E69-89D2-DD00-8850EB364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D8DAA-82E3-8E12-265A-3A1279AF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68179-B511-B3E8-F5AD-BD699FE5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182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6C9B1-1C96-3076-1A61-3777D4261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3F3696-414C-FCFD-0C24-6B945D85B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D2BFA-D7B1-0D9B-AFA6-1153FC6F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7072-E137-D03A-F841-F8CAFF7C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9169D-687C-5876-0B25-2FC065B0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069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A744-670C-428E-356D-69F93720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5FA9-B1DA-A4C7-F77E-6C07A4C5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10470-616A-8D80-94C6-E476F706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875EB-B6F5-8835-137F-0AE25111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1A408-AFCB-2ED0-1547-3C92C572D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60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B744-06FD-B6EE-E159-73FB3E2E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5159F-AFB0-0C1E-4218-F8A7EE94D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18CC7-EC3A-9CED-8B2E-C2E4BD79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F8126-53CC-7AFF-15CC-CF4D5390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B6F94-66CB-8A3C-AAAD-C7D47634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21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02D4-3512-D354-2F92-32EAC8ED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49510-68FE-2F0A-109A-3B9F34D37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E3D9D-38C8-AB24-14F4-1A6B55A63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C2319-687C-2EFF-C484-BE6E5D8B0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E17FE-0780-9632-0C0C-99CA50E65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1D8B3-310F-F3F1-34B9-21BAB3D6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5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9B10-DEAF-21F8-477C-79AF7BED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EBC09-FF31-61C6-C5DC-63A7397ED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4897D-8923-D671-EA72-221508186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9610C-35A8-A135-355D-F7D6F86E0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E4E65-82C7-CEBE-ED7E-C5C2DB41E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FAA0A-B572-436F-5480-784F252C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54F843-0E75-5DF0-FC5C-85180CF7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A95181-F8F1-0827-9BDB-92B8FA892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26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81E54-B389-56A3-1576-55587518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5301-EF8E-A736-FDD8-3D7380DD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B8436-C9C5-C24E-9BFD-74BCB05E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2E3ED-9EED-40FF-3903-1ECEB0AC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51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3434B-D921-F35A-1578-81DAD85C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D2294-655B-0DC9-39FE-E88DC9B9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5252A-92B9-E5F2-24BD-00C947BF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00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BB4B-7329-5282-6AFD-E9F3976D3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C003-FD45-5A12-5679-96CD99F39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953BF-5415-738E-B70F-B531992E7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94DED-5287-814F-76DA-5F252A31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14A7-C421-8411-AA25-E838A277D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69C3-2EF4-2687-54CC-E7439579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703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B21C-96D5-2CF3-B1EB-C05E9F74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31A31F-0D52-34D9-1ADC-FCB20B888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5A734-CAAC-3598-5388-3F8E0D280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3FC79-7E72-7E29-3E8E-CC91F09A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1B10-53E8-2F00-F47B-86D6F9B0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1C7B5-CD1E-B918-13CC-C2332C45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2777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51437-9DBF-2313-BB7D-ED7D6F87F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FEBFF-196E-45E6-6A4C-B9995392D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73ED-1943-771C-C62F-46A2AA8DB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49EE2-6976-4269-9ECD-461D4F232669}" type="datetimeFigureOut">
              <a:rPr lang="en-CA" smtClean="0"/>
              <a:t>2025-05-21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26E9-25CE-D33A-9C71-3E0EE10AB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BE4B9-D67F-AE10-131E-B3D236A0F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366A1-2492-47DE-A460-80632A26EC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131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79501-466B-38EA-FD1F-F49FC94A0D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538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13D83-38AB-22B7-B40E-3D8FE99B3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7A96-AD8B-8ACC-57D6-432EE1D4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CEFF13-1B4B-9FF3-A43F-CA64D5A6FD47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7E0140-3508-CB25-C2A5-20C19257B8C9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7CF33-8777-17F2-5B60-8DC91A54ED5E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4D7A8F-D61A-CD82-EA75-8B9E6B2F1769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5A644-544D-78C9-F5B3-D59BA8C7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4B7E93-49B6-44DB-BD66-5B18C1EC7966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4CF19-9AEE-77D1-1B7B-0543E874BE37}"/>
              </a:ext>
            </a:extLst>
          </p:cNvPr>
          <p:cNvSpPr txBox="1"/>
          <p:nvPr/>
        </p:nvSpPr>
        <p:spPr>
          <a:xfrm>
            <a:off x="6204901" y="3945924"/>
            <a:ext cx="4864568" cy="222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Comunicación clara y estrategia de mejora continua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Transparencia en los datos: los reportes deben ser accesibles y facilitar la toma de decisiones.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Impulso del aprendizaje: cada fase debe generar ajustes para fortalecer el negocio.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3C08A8-39BC-7E46-2779-90FA50B2EA78}"/>
              </a:ext>
            </a:extLst>
          </p:cNvPr>
          <p:cNvSpPr txBox="1"/>
          <p:nvPr/>
        </p:nvSpPr>
        <p:spPr>
          <a:xfrm>
            <a:off x="987868" y="905714"/>
            <a:ext cx="4781098" cy="2496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Iteración</a:t>
            </a: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escalabilidad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Optimizar el MVP basado en el </a:t>
            </a:r>
            <a:r>
              <a:rPr lang="es-MX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recibido, ajustando la base de datos y las métricas clave según el aprendizaje obtenido.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reparar el sistema para su futura integración con herramientas más robustas conforme crezca el negocio.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394EB-36AC-9EF1-2ABE-AD8766A16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61" y="889864"/>
            <a:ext cx="3434663" cy="2409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BD106-F2A3-B35D-3F3B-BF1CC4562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69" y="3600091"/>
            <a:ext cx="4016731" cy="26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75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C9806-1784-6995-A281-863AC69FA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DBE3D-0529-F9FF-397B-387F815E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CA" sz="36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SQL </a:t>
            </a:r>
            <a:endParaRPr lang="en-CA" sz="36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3. </a:t>
            </a:r>
            <a:r>
              <a:rPr lang="es-MX" sz="1800" b="0" i="0" u="none" strike="noStrike" baseline="0" dirty="0">
                <a:solidFill>
                  <a:srgbClr val="1F2023"/>
                </a:solidFill>
                <a:latin typeface="Calibri" panose="020F0502020204030204" pitchFamily="34" charset="0"/>
              </a:rPr>
              <a:t>Escriba una sentencia SELECT para recuperar la ciudad, el precio de venta y la fecha de creación de todos los inmuebles que se han publicado por un precio superior al precio medio de venta de todos los inmuebles publicados para Carolina Castro Jaramillo</a:t>
            </a:r>
            <a:r>
              <a:rPr lang="es-MX" sz="1800" b="0" i="0" u="none" strike="noStrike" baseline="0" dirty="0">
                <a:solidFill>
                  <a:srgbClr val="D92F24"/>
                </a:solidFill>
                <a:latin typeface="Calibri" panose="020F0502020204030204" pitchFamily="34" charset="0"/>
              </a:rPr>
              <a:t>* </a:t>
            </a:r>
            <a:endParaRPr lang="es-MX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ciudad con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datos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ficticios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igual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la fila de 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fechas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CA" sz="1800" dirty="0">
              <a:solidFill>
                <a:schemeClr val="bg1"/>
              </a:solidFill>
              <a:effectLst/>
              <a:highlight>
                <a:srgbClr val="AE15F3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4BBCD-4996-324E-559C-71A06958ADDF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22D11-41D0-DB6B-EC22-276B1F326353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34964D-5CAD-72C2-C0C1-2B70ACF36374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84431-0B2C-B17A-2E18-8D87E5F4E2B7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F26C8-7E8E-CE9E-1D13-BB7A2A1D1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CB1E7-3000-694E-FE2C-72F56D16F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1EF76-712C-3750-5F58-5F25A2958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E6823A-1738-ACD5-12BC-A058B270009F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BD5CD9-E341-13A7-2DBA-CA43EDEE8585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D3A64-3237-4E72-C275-0905D7A4A529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5537D6-6AFE-FDC0-BF4A-96B1E6CA5E50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FC0FA3-65D6-79F4-3535-4003B30CE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D94CE5-DBF7-CE4B-E673-1C65879E1C25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37F3E4-5D13-DF11-74EC-C245E15B34F4}"/>
              </a:ext>
            </a:extLst>
          </p:cNvPr>
          <p:cNvSpPr txBox="1"/>
          <p:nvPr/>
        </p:nvSpPr>
        <p:spPr>
          <a:xfrm>
            <a:off x="987867" y="905714"/>
            <a:ext cx="9329773" cy="71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SQL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Sacamos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primero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precio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medio de la Vivienda de Carolina Castro </a:t>
            </a:r>
            <a:r>
              <a:rPr lang="es-CO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El cual es </a:t>
            </a:r>
            <a:r>
              <a:rPr lang="es-CO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aprox</a:t>
            </a:r>
            <a:r>
              <a:rPr lang="es-CO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263 millones.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A673C-64A2-26C2-A899-7C212E4E7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57" y="1840522"/>
            <a:ext cx="9362303" cy="8465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285A6-21B6-6F85-33C4-A8D6F06D8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92" y="2805796"/>
            <a:ext cx="2695951" cy="6668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23E6B2-8E2E-BB17-2D13-D6FA2DC97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67" y="4221798"/>
            <a:ext cx="5820034" cy="2067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3D7771-9082-F4B8-0908-C52902119044}"/>
              </a:ext>
            </a:extLst>
          </p:cNvPr>
          <p:cNvSpPr txBox="1"/>
          <p:nvPr/>
        </p:nvSpPr>
        <p:spPr>
          <a:xfrm>
            <a:off x="973910" y="3536933"/>
            <a:ext cx="9329773" cy="71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2.SQL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Precio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inmuebles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basados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Carolina Castro (Se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18 mil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FED87C-3975-3D6C-C0BE-2C91D8DE3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655" y="3781148"/>
            <a:ext cx="1678661" cy="25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7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42C28-7B2B-C641-A083-F8B31ACFF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A28A-746F-75FD-1611-7E23054F1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CA" sz="36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SQL </a:t>
            </a:r>
            <a:endParaRPr lang="en-CA" sz="36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/>
            <a:endParaRPr lang="en-CA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latin typeface="Calibri" panose="020F0502020204030204" pitchFamily="34" charset="0"/>
              </a:rPr>
              <a:t>4. </a:t>
            </a: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Escriba la sentencia SELECT que resuelve la siguiente pregunta: ¿Cuál es el promedio de precios de venta por tamaño de propiedad (en metros cuadrados) para propiedades que tienen al menos 3 habitaciones y 2 baños? Considere solo promedio de precio de venta mayor a 80.000.000 y muestre el top 20 ordenado de forma descendente por el promedio del precio de venta</a:t>
            </a:r>
            <a:r>
              <a:rPr lang="es-MX" sz="1800" b="0" i="0" u="none" strike="noStrike" baseline="0" dirty="0">
                <a:solidFill>
                  <a:srgbClr val="D92F24"/>
                </a:solidFill>
                <a:latin typeface="Calibri" panose="020F0502020204030204" pitchFamily="34" charset="0"/>
              </a:rPr>
              <a:t>* </a:t>
            </a:r>
            <a:endParaRPr lang="es-MX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columna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ciudad con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datos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ficticios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igual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la fila de  </a:t>
            </a:r>
            <a:r>
              <a:rPr lang="en-CA" sz="1800" dirty="0" err="1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fechas</a:t>
            </a:r>
            <a:r>
              <a:rPr lang="en-CA" sz="1800" dirty="0">
                <a:solidFill>
                  <a:schemeClr val="bg1"/>
                </a:solidFill>
                <a:highlight>
                  <a:srgbClr val="AE15F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CA" sz="1800" dirty="0">
              <a:solidFill>
                <a:schemeClr val="bg1"/>
              </a:solidFill>
              <a:effectLst/>
              <a:highlight>
                <a:srgbClr val="AE15F3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58D12-01D8-33EC-738E-021C543577A0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6D5C9-69C5-3F02-AA63-0290069D9CEB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78084-04D6-1144-85CB-E168711169BE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942A75-A941-9FEC-B779-FF6DBA45817E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2AA81A-B3A0-FD2C-87E0-EDF2F1F96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92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FE7CC-A018-DF14-61CE-F7A6E22C7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B1E6-2B99-77C2-99EC-4F9AB9F3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7977FE-2DE4-43EC-3E89-F0D91B506AF3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4B42C8-3FB7-5658-6D06-0EC01AF886F8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0A7160-946F-E7EC-6654-81B312743829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0DA3A-C24B-FAE3-1293-F57907C2B84C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870693-CAE2-EE81-CEB4-E8A2461DA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0444C8-2E2F-84D1-4FAC-7D2E38C3E6A2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41FC5-5425-8919-23E9-6E9A3EBAF189}"/>
              </a:ext>
            </a:extLst>
          </p:cNvPr>
          <p:cNvSpPr txBox="1"/>
          <p:nvPr/>
        </p:nvSpPr>
        <p:spPr>
          <a:xfrm>
            <a:off x="987867" y="905714"/>
            <a:ext cx="9329773" cy="973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SQL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inserta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Código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SQL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promediando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precio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promedio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área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propiedades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al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tienen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habitaciones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3 </a:t>
            </a:r>
            <a:r>
              <a:rPr lang="en-CA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baños</a:t>
            </a: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En el cuadro de abajo se </a:t>
            </a:r>
            <a:r>
              <a:rPr lang="es-CO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muesta</a:t>
            </a:r>
            <a:r>
              <a:rPr lang="es-CO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 top 20.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2F55F9-0E64-89FE-87F0-E023C3424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4" y="1861565"/>
            <a:ext cx="8147226" cy="16340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A6EDC-8286-5732-2837-D3FF9BFEB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813" y="3429000"/>
            <a:ext cx="2375014" cy="287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55962-5828-9533-1EA0-5F7ABEB2C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0900-86A0-D314-D03E-9FD33B6EC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FFD3E-3A42-180F-C8F9-D084206E514C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5F8A4-29E9-0A4A-A482-BAA746A3B00A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1AF4F9-58DC-0F0F-A94A-18AC0C8EC91A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5E877-CB37-0D1F-6B61-921F778AF47D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140920-094C-FC5F-3CAB-B285BE37C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F5563-1A32-B6A8-2DBC-73C81E757C2D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02911-761E-C8D4-BE95-45D2D42C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65" y="681037"/>
            <a:ext cx="10725666" cy="56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69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03E0-4417-0E2D-756E-147D830EC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EFA09-503C-B6EB-BEA0-2CE858B5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624804-7879-E1B0-07D1-B8A37BA58DC0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47398F-7A7A-A3E4-F913-D2440DF8A509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EF6595-C3D1-BA41-BB57-EB417185A754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179EB-A69D-2900-1DAF-91D5927936B1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B735B-806F-1650-0AC3-E55A37F17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BFEC9-EDB9-523F-1F17-C0FD3877C233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6EA31-52A7-72AA-3933-A92A0064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7" y="679282"/>
            <a:ext cx="10783925" cy="56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4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28927-7226-4103-EBE4-1BA931578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92709-6F83-FEEA-E9E5-9670C2F9B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F09C19-C6D1-2F61-8727-B4D3FC8D1815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2C63BF-DF53-3371-45FF-B884070B0E66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90CD60-4788-C7A7-2CED-7639F2F15C73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870229-53BA-78EB-B09A-E8547B28736B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E05CFB-FA76-3263-5D92-51F29D20C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82F0F0-D8BB-C8A9-B1AE-4AC1A49DE8D6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2C887-2F5F-07A0-8755-5B1B49210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66" y="688565"/>
            <a:ext cx="10725666" cy="5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27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B6D3-D995-9AE4-E6F9-2AC3C6A8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35A3F-D6C8-2DA4-76A3-C80C13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AEFB1-F9E6-8327-AD0F-1D2022A331AA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AE8D-1323-CC9E-1008-5DBD7D3AB716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7947D-9BB2-A0FB-1405-4CC6EAA5CF59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7BE242-1DE8-24CF-A008-D54EDC03A6B6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BD992-A80A-6D5D-E9BB-1E03E9484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11479-6FAF-12B9-F692-051FE65B0EC6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C4581-06DE-2735-F94F-52743BDDE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66" y="681037"/>
            <a:ext cx="10725666" cy="56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8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FAA72-BEAB-EDE6-B754-0A728FFDA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342FB-5198-211D-B341-475A06FDE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B05CB-20A3-CDA7-CFA7-E312FC779125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4F2A94-6DEB-ADBD-964C-F2DB4FA3E05F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6736A-2C51-35D4-92E9-9E5B46FD774A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7C49D7-AD9E-B00D-D635-EF4248B32DF4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37464-F8F7-02FB-9B18-4E1E528B2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89BFC-91A7-4E5B-CFE5-83008C2F4EA1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7773F-7177-C1B3-A507-A9DD9371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66" y="681037"/>
            <a:ext cx="10725666" cy="56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4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34BBB-68FD-BD86-20DB-093814FB9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0"/>
            <a:ext cx="1218426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81F39-0FF8-0BEB-937F-AF020BF43ADB}"/>
              </a:ext>
            </a:extLst>
          </p:cNvPr>
          <p:cNvSpPr txBox="1"/>
          <p:nvPr/>
        </p:nvSpPr>
        <p:spPr>
          <a:xfrm>
            <a:off x="1919416" y="4852086"/>
            <a:ext cx="7784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PRUEBA TÉCNICA BI - HABI </a:t>
            </a:r>
            <a:r>
              <a:rPr lang="es-CO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Miguel Alejandro Díaz 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601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01FBD-F53F-FA25-9EA5-D4F56CE74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37B8C-1629-27ED-C3D7-7B530487A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2F393-852C-8382-DC3F-4E0EC78B6622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122B76-DB91-083D-626A-87488E8962D6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74874E-2937-DE38-2E18-33D2E46C3F07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6128FD-87F1-89D4-8271-3ACED6000805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7A411F-DAC9-2405-D6CF-D6491808E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F5428A-B96F-00CD-D8B0-68F8F9478AB4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90808-22C5-A8EF-BD26-23F0DBAE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66" y="693645"/>
            <a:ext cx="10725666" cy="565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6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A3835-9CE3-B538-6134-BB579A950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Resolución de problemas/situaciones </a:t>
            </a: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s-MX" dirty="0">
              <a:highlight>
                <a:srgbClr val="FF00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MX" dirty="0">
                <a:effectLst/>
                <a:highlight>
                  <a:srgbClr val="FF00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s-MX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 rendimiento del equipo de Brokers (el equipo encargado de las ventas inmobiliarias) ha disminuido considerablemente desde hace 4 meses. Usted está en el equipo encargado de mejorar la productividad, ¿cuál sería su acción en los dos próximos sprints? </a:t>
            </a:r>
            <a:endParaRPr lang="en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1FE01-EE26-6AA4-670C-74154E01EF65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50FCC7-A0BA-58F5-44E7-F1380E8D61BA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471BDD-3EAB-1717-9454-AA4E0CC0128A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40A849-79E7-BB59-F1CA-64E535E8E355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77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FE7EA-28E8-7B9C-8955-E9E065F09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105F2-D94C-0C83-B67D-EEBB13868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marL="0" indent="0" algn="ctr">
              <a:buNone/>
            </a:pPr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Sprint 1: Diagnóstico y Optimización Operativa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Pensamos en grande y hacemos que las cosas ocurran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Analizar datos y métricas de desempeño</a:t>
            </a:r>
            <a:endParaRPr lang="en-C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Encuestas y entrevistas con los Brokers</a:t>
            </a:r>
            <a:endParaRPr lang="en-C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  <a:p>
            <a:pPr marL="0" indent="0">
              <a:buNone/>
            </a:pPr>
            <a:endParaRPr lang="en-CA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3F8E0-7B54-001D-597B-A52DBD9569AE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9D6361-EF85-3742-EA37-1966D201D32D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E02A72-9743-58EA-D811-107F8928ED6D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62EB1C-EE3F-A119-07CE-3860AE65FDBA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4BE6C-8CD1-F71B-3652-A40B5FD25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F2C50A-7F06-C886-9B94-83C35EB23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45" y="1599951"/>
            <a:ext cx="805051" cy="805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29DDC0-BF17-A73F-F8E7-5A42D83699B0}"/>
              </a:ext>
            </a:extLst>
          </p:cNvPr>
          <p:cNvSpPr txBox="1"/>
          <p:nvPr/>
        </p:nvSpPr>
        <p:spPr>
          <a:xfrm>
            <a:off x="6095999" y="1343907"/>
            <a:ext cx="5257801" cy="118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Identificar patrones en tasas de conversión, tiempo de cierre de ventas y volumen de operaciones.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Detectar oportunidades de mejora y definir líneas de acción basadas en </a:t>
            </a:r>
            <a:r>
              <a:rPr lang="es-MX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claros.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97CBE0-04D0-EC5B-6E03-86669986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416" y="2584478"/>
            <a:ext cx="880190" cy="80505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88211D-7E12-B99E-140D-443B9A3BC7DA}"/>
              </a:ext>
            </a:extLst>
          </p:cNvPr>
          <p:cNvCxnSpPr>
            <a:cxnSpLocks/>
          </p:cNvCxnSpPr>
          <p:nvPr/>
        </p:nvCxnSpPr>
        <p:spPr>
          <a:xfrm>
            <a:off x="2450912" y="2397211"/>
            <a:ext cx="1681394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7AB1FB-BB5A-9600-69C9-7987FD4C634F}"/>
              </a:ext>
            </a:extLst>
          </p:cNvPr>
          <p:cNvSpPr txBox="1"/>
          <p:nvPr/>
        </p:nvSpPr>
        <p:spPr>
          <a:xfrm>
            <a:off x="260737" y="2409314"/>
            <a:ext cx="5029355" cy="100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Generar espacios de conversación para comprender barreras actuales.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Detectar procesos burocráticos o herramientas que no están facilitando su trabajo.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1D2286-0531-11F3-5733-DB2BEC627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953" y="2638413"/>
            <a:ext cx="1108495" cy="73765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1A052C-05D7-1DD7-56A5-B91CF732E76B}"/>
              </a:ext>
            </a:extLst>
          </p:cNvPr>
          <p:cNvCxnSpPr>
            <a:cxnSpLocks/>
          </p:cNvCxnSpPr>
          <p:nvPr/>
        </p:nvCxnSpPr>
        <p:spPr>
          <a:xfrm flipH="1">
            <a:off x="7768717" y="3162622"/>
            <a:ext cx="1912363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F5C9343-A79C-27A9-0DBD-FBDE1A9F8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416" y="3522122"/>
            <a:ext cx="805051" cy="7792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E8B32CD-FD7A-A207-2044-CF9E43E54579}"/>
              </a:ext>
            </a:extLst>
          </p:cNvPr>
          <p:cNvSpPr txBox="1"/>
          <p:nvPr/>
        </p:nvSpPr>
        <p:spPr>
          <a:xfrm>
            <a:off x="6201032" y="3349918"/>
            <a:ext cx="5257800" cy="82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Evaluar el uso del CRM y otras plataformas digitales.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ajustes para eliminar fricciones y facilitar la gestión de clientes.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81F36F-9FC2-5E31-4C6F-2710E83B05DA}"/>
              </a:ext>
            </a:extLst>
          </p:cNvPr>
          <p:cNvCxnSpPr>
            <a:cxnSpLocks/>
          </p:cNvCxnSpPr>
          <p:nvPr/>
        </p:nvCxnSpPr>
        <p:spPr>
          <a:xfrm>
            <a:off x="2482817" y="4176106"/>
            <a:ext cx="1681394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F5011EC7-BBC8-23B6-8459-EA059B307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5588" y="4365365"/>
            <a:ext cx="847647" cy="82618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67A098A-C255-BCD2-3762-DCBDDB2756C0}"/>
              </a:ext>
            </a:extLst>
          </p:cNvPr>
          <p:cNvSpPr txBox="1"/>
          <p:nvPr/>
        </p:nvSpPr>
        <p:spPr>
          <a:xfrm>
            <a:off x="608197" y="3888259"/>
            <a:ext cx="4705865" cy="14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Diseñar sesiones cortas de entrenamiento en negociación y cierre de ventas.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Reforzar técnicas de seguimiento con clientes y gestión de objeciones.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18FA2E-AF06-C4E2-988F-8835A21D21A5}"/>
              </a:ext>
            </a:extLst>
          </p:cNvPr>
          <p:cNvCxnSpPr>
            <a:cxnSpLocks/>
          </p:cNvCxnSpPr>
          <p:nvPr/>
        </p:nvCxnSpPr>
        <p:spPr>
          <a:xfrm flipH="1">
            <a:off x="7351775" y="5041557"/>
            <a:ext cx="1912363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9E6C79-116A-AC94-0334-BB3021ABBA8D}"/>
              </a:ext>
            </a:extLst>
          </p:cNvPr>
          <p:cNvSpPr txBox="1"/>
          <p:nvPr/>
        </p:nvSpPr>
        <p:spPr>
          <a:xfrm>
            <a:off x="950959" y="3688968"/>
            <a:ext cx="428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Revisión y optimización de herramientas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ACE02B-F473-DE17-0A6F-D586EE5F0907}"/>
              </a:ext>
            </a:extLst>
          </p:cNvPr>
          <p:cNvSpPr txBox="1"/>
          <p:nvPr/>
        </p:nvSpPr>
        <p:spPr>
          <a:xfrm>
            <a:off x="7121960" y="4558535"/>
            <a:ext cx="428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Capacitación estratégica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3F8D49A-6022-F7BF-699E-9C5BA7B56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1845" y="5217869"/>
            <a:ext cx="920318" cy="94290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2F27DAD-C987-00E8-DA94-572511297CA4}"/>
              </a:ext>
            </a:extLst>
          </p:cNvPr>
          <p:cNvSpPr txBox="1"/>
          <p:nvPr/>
        </p:nvSpPr>
        <p:spPr>
          <a:xfrm>
            <a:off x="1005736" y="5602640"/>
            <a:ext cx="428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Feedback continuo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1C1404-A47C-5BD9-8352-0A462B1BEDEE}"/>
              </a:ext>
            </a:extLst>
          </p:cNvPr>
          <p:cNvSpPr txBox="1"/>
          <p:nvPr/>
        </p:nvSpPr>
        <p:spPr>
          <a:xfrm>
            <a:off x="6350231" y="4904807"/>
            <a:ext cx="5257800" cy="110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reuniones breves diarias para ajustes rápidos.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Facilitar procesos de comunicación ágil dentro del equipo.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13255D-7475-85CA-2D8B-C7292CE28115}"/>
              </a:ext>
            </a:extLst>
          </p:cNvPr>
          <p:cNvCxnSpPr>
            <a:cxnSpLocks/>
          </p:cNvCxnSpPr>
          <p:nvPr/>
        </p:nvCxnSpPr>
        <p:spPr>
          <a:xfrm>
            <a:off x="3291609" y="5803557"/>
            <a:ext cx="1681394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731BC-6C10-08A6-4CFF-CB307DDD4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AEDD-841F-9A83-0493-800A0CA16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marL="0" indent="0" algn="ctr">
              <a:buNone/>
            </a:pPr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Sprint 2: Implementación, Incentivos y Mejora Continua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Nunca nos rendimos, somos resilientes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s-MX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1. 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Optimización del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esquema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incentivos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2. 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Agilización de procesos internos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15C9E-1335-AC13-B2D9-E92EB1D29A3F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A44D1-CB76-5EF0-7919-5A07CC1B1BF9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8595F8-BF74-0425-7035-60F5654BB15C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E44E4-2542-3B8A-2DE2-5A9C63D3E058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0B368-1643-FB31-0BBE-7B01C38AB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A735AF-2CF6-9D6A-D0A3-4AEDE3292A18}"/>
              </a:ext>
            </a:extLst>
          </p:cNvPr>
          <p:cNvSpPr txBox="1"/>
          <p:nvPr/>
        </p:nvSpPr>
        <p:spPr>
          <a:xfrm>
            <a:off x="5495086" y="2356859"/>
            <a:ext cx="4490197" cy="723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Reforzar la motivación alineando compensaciones con objetivos de alto impacto.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D50BC2-8871-E3D6-E23B-14C1C69F97F6}"/>
              </a:ext>
            </a:extLst>
          </p:cNvPr>
          <p:cNvCxnSpPr>
            <a:cxnSpLocks/>
          </p:cNvCxnSpPr>
          <p:nvPr/>
        </p:nvCxnSpPr>
        <p:spPr>
          <a:xfrm>
            <a:off x="5381351" y="1987525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43560B-391F-3CDD-7B40-65F28B774D6D}"/>
              </a:ext>
            </a:extLst>
          </p:cNvPr>
          <p:cNvSpPr txBox="1"/>
          <p:nvPr/>
        </p:nvSpPr>
        <p:spPr>
          <a:xfrm>
            <a:off x="5495086" y="1315780"/>
            <a:ext cx="5029355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Reducir burocracia y simplificar la gestión de leads.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0C71F7-9729-6707-7965-48D39E9139B9}"/>
              </a:ext>
            </a:extLst>
          </p:cNvPr>
          <p:cNvSpPr txBox="1"/>
          <p:nvPr/>
        </p:nvSpPr>
        <p:spPr>
          <a:xfrm>
            <a:off x="5525588" y="2837788"/>
            <a:ext cx="5257800" cy="82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Incluir a Brokers clave en la planificación de mejoras.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B57BA8-271D-DD2B-8A86-F6E2A8D3C897}"/>
              </a:ext>
            </a:extLst>
          </p:cNvPr>
          <p:cNvSpPr txBox="1"/>
          <p:nvPr/>
        </p:nvSpPr>
        <p:spPr>
          <a:xfrm>
            <a:off x="5571655" y="3627593"/>
            <a:ext cx="3996375" cy="138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modelos predictivos para mejorar el rendimiento.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>
              <a:effectLst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2D2845-35DB-9859-BD11-7AA958139893}"/>
              </a:ext>
            </a:extLst>
          </p:cNvPr>
          <p:cNvSpPr txBox="1"/>
          <p:nvPr/>
        </p:nvSpPr>
        <p:spPr>
          <a:xfrm>
            <a:off x="1000818" y="3292898"/>
            <a:ext cx="428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s-MX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Co-diseño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 el equipo de Brokers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C5C838-CD79-0013-FEC7-2351D246EC88}"/>
              </a:ext>
            </a:extLst>
          </p:cNvPr>
          <p:cNvSpPr txBox="1"/>
          <p:nvPr/>
        </p:nvSpPr>
        <p:spPr>
          <a:xfrm>
            <a:off x="958422" y="4105110"/>
            <a:ext cx="4504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 de herramientas avanzadas de análisis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013FD3-AD24-EED3-0FC1-1C02A813A07C}"/>
              </a:ext>
            </a:extLst>
          </p:cNvPr>
          <p:cNvSpPr txBox="1"/>
          <p:nvPr/>
        </p:nvSpPr>
        <p:spPr>
          <a:xfrm>
            <a:off x="1068449" y="4954879"/>
            <a:ext cx="4284356" cy="106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Definición de </a:t>
            </a:r>
            <a:r>
              <a:rPr lang="es-MX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KPIs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monitoreo de resultados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252590-2CE6-EB0E-CA52-D9BA24FEBA27}"/>
              </a:ext>
            </a:extLst>
          </p:cNvPr>
          <p:cNvSpPr txBox="1"/>
          <p:nvPr/>
        </p:nvSpPr>
        <p:spPr>
          <a:xfrm>
            <a:off x="5583054" y="4683644"/>
            <a:ext cx="5257800" cy="930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Medir avances y realizar ajustes precisos.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63C80-A319-6B4D-8045-6C486AA3CE10}"/>
              </a:ext>
            </a:extLst>
          </p:cNvPr>
          <p:cNvCxnSpPr>
            <a:cxnSpLocks/>
          </p:cNvCxnSpPr>
          <p:nvPr/>
        </p:nvCxnSpPr>
        <p:spPr>
          <a:xfrm>
            <a:off x="9463200" y="1987525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D7C712-27BB-78D3-C9CB-98F780AE4585}"/>
              </a:ext>
            </a:extLst>
          </p:cNvPr>
          <p:cNvCxnSpPr>
            <a:cxnSpLocks/>
          </p:cNvCxnSpPr>
          <p:nvPr/>
        </p:nvCxnSpPr>
        <p:spPr>
          <a:xfrm>
            <a:off x="4913785" y="2798952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EF67A7-4C83-E77B-5FE9-FE9EDFE3E318}"/>
              </a:ext>
            </a:extLst>
          </p:cNvPr>
          <p:cNvCxnSpPr>
            <a:cxnSpLocks/>
          </p:cNvCxnSpPr>
          <p:nvPr/>
        </p:nvCxnSpPr>
        <p:spPr>
          <a:xfrm>
            <a:off x="9603243" y="2934618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F357C1-3A96-3274-191C-94AA6C4B5BC4}"/>
              </a:ext>
            </a:extLst>
          </p:cNvPr>
          <p:cNvCxnSpPr>
            <a:cxnSpLocks/>
          </p:cNvCxnSpPr>
          <p:nvPr/>
        </p:nvCxnSpPr>
        <p:spPr>
          <a:xfrm>
            <a:off x="5197815" y="3535000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7C00DE-F99F-4938-FE7B-58F2A97DE4C6}"/>
              </a:ext>
            </a:extLst>
          </p:cNvPr>
          <p:cNvCxnSpPr>
            <a:cxnSpLocks/>
          </p:cNvCxnSpPr>
          <p:nvPr/>
        </p:nvCxnSpPr>
        <p:spPr>
          <a:xfrm>
            <a:off x="9568030" y="3549618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5E39F7-3D64-97E3-6274-52C7602FC7EE}"/>
              </a:ext>
            </a:extLst>
          </p:cNvPr>
          <p:cNvCxnSpPr>
            <a:cxnSpLocks/>
          </p:cNvCxnSpPr>
          <p:nvPr/>
        </p:nvCxnSpPr>
        <p:spPr>
          <a:xfrm>
            <a:off x="5462832" y="4309896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35D743-39D7-E653-55C1-B73D70B4EBA6}"/>
              </a:ext>
            </a:extLst>
          </p:cNvPr>
          <p:cNvCxnSpPr>
            <a:cxnSpLocks/>
          </p:cNvCxnSpPr>
          <p:nvPr/>
        </p:nvCxnSpPr>
        <p:spPr>
          <a:xfrm>
            <a:off x="9603243" y="4415215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038201-A4DF-149B-6EF9-2A4C1A24617D}"/>
              </a:ext>
            </a:extLst>
          </p:cNvPr>
          <p:cNvCxnSpPr>
            <a:cxnSpLocks/>
          </p:cNvCxnSpPr>
          <p:nvPr/>
        </p:nvCxnSpPr>
        <p:spPr>
          <a:xfrm>
            <a:off x="5462832" y="5112695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79167C-66DE-5057-5DBC-D12E4AC7DA3F}"/>
              </a:ext>
            </a:extLst>
          </p:cNvPr>
          <p:cNvCxnSpPr>
            <a:cxnSpLocks/>
          </p:cNvCxnSpPr>
          <p:nvPr/>
        </p:nvCxnSpPr>
        <p:spPr>
          <a:xfrm>
            <a:off x="9284000" y="5112695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A380BCE-38CE-C390-CF9D-CCA43EF77BA7}"/>
              </a:ext>
            </a:extLst>
          </p:cNvPr>
          <p:cNvSpPr txBox="1"/>
          <p:nvPr/>
        </p:nvSpPr>
        <p:spPr>
          <a:xfrm>
            <a:off x="1060784" y="5776583"/>
            <a:ext cx="4284356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Comunicación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clara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transparente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E53459-2F3F-69BB-1FB9-7A9A5C24B680}"/>
              </a:ext>
            </a:extLst>
          </p:cNvPr>
          <p:cNvCxnSpPr>
            <a:cxnSpLocks/>
          </p:cNvCxnSpPr>
          <p:nvPr/>
        </p:nvCxnSpPr>
        <p:spPr>
          <a:xfrm>
            <a:off x="5111347" y="5934984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DE8498-BF53-624D-8D6D-E755043FEA35}"/>
              </a:ext>
            </a:extLst>
          </p:cNvPr>
          <p:cNvCxnSpPr>
            <a:cxnSpLocks/>
          </p:cNvCxnSpPr>
          <p:nvPr/>
        </p:nvCxnSpPr>
        <p:spPr>
          <a:xfrm>
            <a:off x="9319213" y="5955200"/>
            <a:ext cx="568060" cy="0"/>
          </a:xfrm>
          <a:prstGeom prst="straightConnector1">
            <a:avLst/>
          </a:prstGeom>
          <a:ln>
            <a:solidFill>
              <a:srgbClr val="AE15F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74C0E8-46A9-4E6C-5A02-F9A3CCCF6027}"/>
              </a:ext>
            </a:extLst>
          </p:cNvPr>
          <p:cNvSpPr txBox="1"/>
          <p:nvPr/>
        </p:nvSpPr>
        <p:spPr>
          <a:xfrm>
            <a:off x="5561101" y="5212476"/>
            <a:ext cx="5257800" cy="12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Fortalecer la alineación con la visión de </a:t>
            </a:r>
            <a:r>
              <a:rPr lang="es-MX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Habi</a:t>
            </a: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>
              <a:effectLst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AF2B9E3-CF89-B712-40F4-22E8F73A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966" y="1425185"/>
            <a:ext cx="917473" cy="9412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8164E9-F52E-5D45-A8F5-D9CB61BE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989" y="2339326"/>
            <a:ext cx="949762" cy="92701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8C1F250-E631-7783-8EE1-7F7C8B181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204" y="3323707"/>
            <a:ext cx="764430" cy="7720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66666FD-5123-106D-5041-9FE0ED46E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288" y="4095781"/>
            <a:ext cx="876707" cy="7988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5EDE700-9B7D-65AD-8A3B-FDD749475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7112" y="4894674"/>
            <a:ext cx="798892" cy="79889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C1EA1BC-7EC1-A7B4-ECA7-554D77A20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2778" y="5697808"/>
            <a:ext cx="784098" cy="7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2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9E8FB-FB7F-930C-25F4-3CEDBCDA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C568-30F4-2B25-3152-62C733C2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Resolución de problemas/situaciones </a:t>
            </a: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s-MX" dirty="0">
              <a:highlight>
                <a:srgbClr val="FF00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MX" dirty="0">
                <a:highlight>
                  <a:srgbClr val="FF00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MX" dirty="0">
                <a:effectLst/>
                <a:highlight>
                  <a:srgbClr val="FF00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MX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MX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Habi</a:t>
            </a:r>
            <a:r>
              <a:rPr lang="es-MX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va a lanzar un nuevo producto </a:t>
            </a:r>
            <a:r>
              <a:rPr lang="es-MX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«</a:t>
            </a:r>
            <a:r>
              <a:rPr lang="es-MX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Habi</a:t>
            </a:r>
            <a:r>
              <a:rPr lang="es-MX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fútbol», </a:t>
            </a:r>
            <a:r>
              <a:rPr lang="es-MX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en el que la empresa comprará campos sintéticos y los venderá con césped nuevo y buenas gradas. Lamentablemente, al tratarse de un nuevo negocio, no disponemos de una estructura de base de datos para medirlo. Si fueras el encargado de crear un MVP que permitiera a los directivos seguir el rendimiento de </a:t>
            </a:r>
            <a:r>
              <a:rPr lang="es-MX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Habi</a:t>
            </a:r>
            <a:r>
              <a:rPr lang="es-MX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Soccer, ¿qué pasos darías para que esta información estuviera disponible? </a:t>
            </a: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12628A-A39B-9CDE-4326-D3930BF9876B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F7E07-8AD0-C40C-3A9D-2AFE1DA208AA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CB76A5-E158-31D7-1FAB-DB0DAC5AF5A8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EF43FA-D88C-0F3A-A0DE-8125CF67235B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5C3DF5-4BFE-7139-BC16-21C7AA005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58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5707B-F50F-D83C-54E1-571C27319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0198-0277-C6DC-607F-6E0C4C538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Pensamos en grande y hacemos que las cosas ocurran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primer paso es establecer las bases para capturar la información clave:</a:t>
            </a: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CA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Identificación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esenciales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2400" b="1" dirty="0"/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9F389-C0F7-09DA-67FC-525803F35772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289B2D-A1B0-3095-D704-4803AD947054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906A5D-7A45-CE7B-27F4-0B27DD89D232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2CB12-61F0-B058-9B00-F7109BA5A49F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82E18-28D4-3436-6FCC-DA47F2300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64D3CE-66B0-111B-B1F3-7BC43E41A957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BB577-FE1C-ADCE-3156-A54EC1F26B14}"/>
              </a:ext>
            </a:extLst>
          </p:cNvPr>
          <p:cNvSpPr txBox="1"/>
          <p:nvPr/>
        </p:nvSpPr>
        <p:spPr>
          <a:xfrm>
            <a:off x="6023669" y="4199230"/>
            <a:ext cx="4864568" cy="2464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   Creación de una estructura básica de base de datos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Diseñar un esquema simple en 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Sheets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Excel, Python,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Looker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permitiendo capturar los datos esenciales de cada venta.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se requiere mayor escalabilidad, se puede explorar el uso de una base de datos en 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B0B112-F73A-0A15-396A-2A391AE7D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2055"/>
            <a:ext cx="4662616" cy="24268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52796A-627B-7026-808E-E11067DA83EE}"/>
              </a:ext>
            </a:extLst>
          </p:cNvPr>
          <p:cNvSpPr txBox="1"/>
          <p:nvPr/>
        </p:nvSpPr>
        <p:spPr>
          <a:xfrm>
            <a:off x="1034816" y="2027225"/>
            <a:ext cx="4864568" cy="217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¿Qué queremos medir? Algunos </a:t>
            </a:r>
            <a:r>
              <a:rPr lang="es-MX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KPIs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iniciales pueden incluir: </a:t>
            </a:r>
            <a:endParaRPr lang="en-CA" dirty="0">
              <a:effectLst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MX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Tasa de ventas </a:t>
            </a:r>
            <a:r>
              <a:rPr lang="es-MX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campo sintético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MX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Tiempo de venta </a:t>
            </a:r>
            <a:r>
              <a:rPr lang="es-MX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desde la adquisición hasta la transacción final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CA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Rentabilidad </a:t>
            </a:r>
            <a:r>
              <a:rPr lang="en-C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unidad vendida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MX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 de satisfacción de los compradores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5EFC06-A39D-3191-E28F-AAEACB7DE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88" y="4199230"/>
            <a:ext cx="3957315" cy="208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0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EDC8F-D0A2-50B5-05A9-C4E88FD6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21D0-822A-C39C-3061-144CF2EA8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17B13-3111-DD85-CD94-EDEFFE1E886B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0AF23-F0BD-61A6-8BE9-1A693E7A6C98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1F8D0C-27DC-7897-0553-4336265FACA0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0900BE-7ED1-F309-6D29-85E9396F6D01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4178E5-7511-3502-3717-488714A65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FC2F3-8E0B-5540-E185-B092778A9463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23C14-3ECC-1A35-5174-B1A427DE1F97}"/>
              </a:ext>
            </a:extLst>
          </p:cNvPr>
          <p:cNvSpPr txBox="1"/>
          <p:nvPr/>
        </p:nvSpPr>
        <p:spPr>
          <a:xfrm>
            <a:off x="6204901" y="3945924"/>
            <a:ext cx="4864568" cy="1571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Feedback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rápido</a:t>
            </a: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ajustes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Realizar reuniones de revisión cada semana para evaluar la calidad de los datos y ajustar la estructura según necesidades emergentes</a:t>
            </a:r>
            <a:r>
              <a:rPr lang="es-MX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795B0-B818-FBBB-245B-ADF5C336A404}"/>
              </a:ext>
            </a:extLst>
          </p:cNvPr>
          <p:cNvSpPr txBox="1"/>
          <p:nvPr/>
        </p:nvSpPr>
        <p:spPr>
          <a:xfrm>
            <a:off x="987868" y="905714"/>
            <a:ext cx="4781098" cy="239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Implementación de un sistema de recolección automática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Integrar formularios digitales para que el equipo comercial capture la información de cada transacción.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Automatizar la carga de datos en la base mediante herramientas como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Zapier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API de CRM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2F359-2BA9-1414-ECF7-1786E8EAA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61" y="889864"/>
            <a:ext cx="3434663" cy="2409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22948A-7EFE-20F4-1470-89DF10A9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69" y="3600091"/>
            <a:ext cx="4016731" cy="26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6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9D4FE-5A30-29E3-AA65-01A2E07E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CEF7-BD08-BDFC-7C06-E378572B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0"/>
            <a:ext cx="10515600" cy="5987493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Decisiones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Somos proactivos y encontramos soluciones con una actitud resolutiva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vez la estructura básica esté en marcha, el foco pasa a la interpretación de la información y la optimización del proceso.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AFD12-2F96-6C4F-554A-BB5CE7621657}"/>
              </a:ext>
            </a:extLst>
          </p:cNvPr>
          <p:cNvSpPr/>
          <p:nvPr/>
        </p:nvSpPr>
        <p:spPr>
          <a:xfrm>
            <a:off x="-1" y="0"/>
            <a:ext cx="733167" cy="6858000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7D47A-4F90-E154-B66B-C17A3EA05B1B}"/>
              </a:ext>
            </a:extLst>
          </p:cNvPr>
          <p:cNvSpPr/>
          <p:nvPr/>
        </p:nvSpPr>
        <p:spPr>
          <a:xfrm>
            <a:off x="733166" y="6310184"/>
            <a:ext cx="11458834" cy="547816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D729BD-AA49-9A73-FEDA-C81430DF1978}"/>
              </a:ext>
            </a:extLst>
          </p:cNvPr>
          <p:cNvSpPr/>
          <p:nvPr/>
        </p:nvSpPr>
        <p:spPr>
          <a:xfrm>
            <a:off x="11458832" y="0"/>
            <a:ext cx="733168" cy="6310184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784011-1AD1-6DF0-DC88-1F8EB3D3E44D}"/>
              </a:ext>
            </a:extLst>
          </p:cNvPr>
          <p:cNvSpPr/>
          <p:nvPr/>
        </p:nvSpPr>
        <p:spPr>
          <a:xfrm>
            <a:off x="733166" y="0"/>
            <a:ext cx="10725666" cy="681037"/>
          </a:xfrm>
          <a:prstGeom prst="rect">
            <a:avLst/>
          </a:prstGeom>
          <a:solidFill>
            <a:srgbClr val="AE15F3"/>
          </a:solidFill>
          <a:ln>
            <a:solidFill>
              <a:srgbClr val="AE1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DAF8F8-124E-B143-DEFB-CFEAF7EAA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641" y="0"/>
            <a:ext cx="1874359" cy="105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74FD4-0A1E-7261-F2E1-2A1B614B2D26}"/>
              </a:ext>
            </a:extLst>
          </p:cNvPr>
          <p:cNvSpPr txBox="1"/>
          <p:nvPr/>
        </p:nvSpPr>
        <p:spPr>
          <a:xfrm>
            <a:off x="5638800" y="284205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62BA8-EBCC-E24B-6590-8F5D16A9C690}"/>
              </a:ext>
            </a:extLst>
          </p:cNvPr>
          <p:cNvSpPr txBox="1"/>
          <p:nvPr/>
        </p:nvSpPr>
        <p:spPr>
          <a:xfrm>
            <a:off x="5932525" y="3889675"/>
            <a:ext cx="5313342" cy="256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Definición</a:t>
            </a:r>
            <a:r>
              <a:rPr lang="en-CA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procesos de </a:t>
            </a:r>
            <a:r>
              <a:rPr lang="en-CA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mejora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Basándonos en los datos capturados, identificar oportunidades de optimización: 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¿Se están vendiendo más rápido los campos en ciertas zonas?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¿Hay patrones que indiquen demanda por mejoras en los productos?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C6B6FE-313F-BD4D-BF1D-5161BB57643D}"/>
              </a:ext>
            </a:extLst>
          </p:cNvPr>
          <p:cNvSpPr txBox="1"/>
          <p:nvPr/>
        </p:nvSpPr>
        <p:spPr>
          <a:xfrm>
            <a:off x="946133" y="2104055"/>
            <a:ext cx="5077536" cy="1866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Creación de un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 o </a:t>
            </a:r>
            <a:r>
              <a:rPr lang="es-MX" sz="1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Tableau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Permitir a los directivos visualizar tendencias en ventas, tiempos de comercialización y rentabilidad.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Incluir métricas dinámicas que puedan ajustarse según los </a:t>
            </a:r>
            <a:r>
              <a:rPr lang="es-MX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obtenidos.</a:t>
            </a: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78EC2-308D-C36A-E57D-B74338A4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32" y="1946292"/>
            <a:ext cx="3571103" cy="2044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1B1A65-3E72-A00B-126E-D8A8733A6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008" y="3889675"/>
            <a:ext cx="2866384" cy="28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7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1049</Words>
  <Application>Microsoft Office PowerPoint</Application>
  <PresentationFormat>Widescreen</PresentationFormat>
  <Paragraphs>177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Díaz</dc:creator>
  <cp:lastModifiedBy>Miguel Díaz</cp:lastModifiedBy>
  <cp:revision>7</cp:revision>
  <dcterms:created xsi:type="dcterms:W3CDTF">2025-05-21T07:18:59Z</dcterms:created>
  <dcterms:modified xsi:type="dcterms:W3CDTF">2025-05-21T16:42:33Z</dcterms:modified>
</cp:coreProperties>
</file>